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7" r:id="rId2"/>
    <p:sldId id="268" r:id="rId3"/>
    <p:sldId id="285" r:id="rId4"/>
    <p:sldId id="263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65" r:id="rId13"/>
    <p:sldId id="269" r:id="rId14"/>
    <p:sldId id="274" r:id="rId15"/>
    <p:sldId id="278" r:id="rId16"/>
    <p:sldId id="281" r:id="rId17"/>
    <p:sldId id="293" r:id="rId18"/>
    <p:sldId id="294" r:id="rId19"/>
    <p:sldId id="264" r:id="rId20"/>
    <p:sldId id="277" r:id="rId21"/>
    <p:sldId id="280" r:id="rId22"/>
    <p:sldId id="282" r:id="rId23"/>
    <p:sldId id="283" r:id="rId24"/>
    <p:sldId id="284" r:id="rId25"/>
    <p:sldId id="271" r:id="rId26"/>
    <p:sldId id="266" r:id="rId27"/>
    <p:sldId id="27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6" autoAdjust="0"/>
    <p:restoredTop sz="87139" autoAdjust="0"/>
  </p:normalViewPr>
  <p:slideViewPr>
    <p:cSldViewPr snapToGrid="0">
      <p:cViewPr varScale="1">
        <p:scale>
          <a:sx n="96" d="100"/>
          <a:sy n="96" d="100"/>
        </p:scale>
        <p:origin x="7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88D84-700E-450A-A1A6-4659A9CDC044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F3896-940C-41B3-9E20-213930300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3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현대인의 삶을 풍요롭게 하기 위한 서비스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12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현관문 열리는 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36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도착하는 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38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도착한 사진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17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 데모 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557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빠르게 넘어가요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961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퉁지대와의</a:t>
            </a:r>
            <a:r>
              <a:rPr lang="ko-KR" altLang="en-US" dirty="0"/>
              <a:t> 대화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71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금오공대와의</a:t>
            </a:r>
            <a:r>
              <a:rPr lang="ko-KR" altLang="en-US" dirty="0"/>
              <a:t> 회의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403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검은게</a:t>
            </a:r>
            <a:r>
              <a:rPr lang="ko-KR" altLang="en-US" dirty="0"/>
              <a:t> </a:t>
            </a:r>
            <a:r>
              <a:rPr lang="ko-KR" altLang="en-US" dirty="0" err="1"/>
              <a:t>다한거</a:t>
            </a:r>
            <a:r>
              <a:rPr lang="ko-KR" altLang="en-US" dirty="0"/>
              <a:t> </a:t>
            </a:r>
            <a:r>
              <a:rPr lang="ko-KR" altLang="en-US" dirty="0" err="1"/>
              <a:t>덜검은게</a:t>
            </a:r>
            <a:r>
              <a:rPr lang="ko-KR" altLang="en-US" dirty="0"/>
              <a:t> 진행중 </a:t>
            </a:r>
            <a:r>
              <a:rPr lang="ko-KR" altLang="en-US" dirty="0" err="1"/>
              <a:t>하얀게</a:t>
            </a:r>
            <a:r>
              <a:rPr lang="ko-KR" altLang="en-US" dirty="0"/>
              <a:t> 아직 </a:t>
            </a:r>
            <a:r>
              <a:rPr lang="ko-KR" altLang="en-US" dirty="0" err="1"/>
              <a:t>안한것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207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8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본인이 원하는 모듈을 선택하여 단지 </a:t>
            </a:r>
            <a:r>
              <a:rPr lang="ko-KR" altLang="en-US" dirty="0" err="1"/>
              <a:t>라즈베리에</a:t>
            </a:r>
            <a:r>
              <a:rPr lang="ko-KR" altLang="en-US" dirty="0"/>
              <a:t> 꼽기만 하면 사용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어플리케이션은 모듈화 되어 단순히 사용하고자 하는 어플리케이션을 웹에서 등록하기만 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22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오버뷰</a:t>
            </a:r>
            <a:r>
              <a:rPr lang="ko-KR" altLang="en-US" dirty="0"/>
              <a:t> 첫 내용은 저번과 동일 하지만 뒤에 내용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08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집의 현관문이 열리면 카메라가 현관문 사진을 찍어 유저에게 전송한다</a:t>
            </a:r>
            <a:r>
              <a:rPr lang="en-US" altLang="ko-KR" dirty="0"/>
              <a:t>. </a:t>
            </a:r>
            <a:r>
              <a:rPr lang="ko-KR" altLang="en-US" dirty="0"/>
              <a:t>가능하면 사람 얼굴 인식을 통해 가족이 아닌 경우에만 보낸다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120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웹에서 집안의 온습도를 항상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562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장비 구입 요청을 완료함</a:t>
            </a:r>
            <a:r>
              <a:rPr lang="en-US" altLang="ko-KR" dirty="0"/>
              <a:t>. </a:t>
            </a:r>
            <a:r>
              <a:rPr lang="ko-KR" altLang="en-US" dirty="0"/>
              <a:t>몇 개의 부품이 아직 도착하지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158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컨트롤을 위한 음성인식 어플리케이션을 완성함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63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일단 사람이 </a:t>
            </a:r>
            <a:r>
              <a:rPr lang="ko-KR" altLang="en-US" dirty="0" err="1"/>
              <a:t>사람이</a:t>
            </a:r>
            <a:r>
              <a:rPr lang="ko-KR" altLang="en-US" dirty="0"/>
              <a:t> 지나가면 작은 </a:t>
            </a:r>
            <a:r>
              <a:rPr lang="en-US" altLang="ko-KR" dirty="0"/>
              <a:t>led</a:t>
            </a:r>
            <a:r>
              <a:rPr lang="ko-KR" altLang="en-US" dirty="0"/>
              <a:t>가 켜지는 것은 구현하였으나 실제 형광등으로 구현하지는 못함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현관문이 열렸을 때 사진을 찍어 유저에게 사진을 보내는 것은 구현함</a:t>
            </a:r>
            <a:r>
              <a:rPr lang="en-US" altLang="ko-KR" dirty="0"/>
              <a:t>(</a:t>
            </a:r>
            <a:r>
              <a:rPr lang="ko-KR" altLang="en-US" dirty="0"/>
              <a:t>영상 존재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091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사람이 지나가면 </a:t>
            </a:r>
            <a:r>
              <a:rPr lang="en-US" altLang="ko-KR" dirty="0"/>
              <a:t>led </a:t>
            </a:r>
            <a:r>
              <a:rPr lang="ko-KR" altLang="en-US" dirty="0"/>
              <a:t>점등 되는 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F3896-940C-41B3-9E20-2139303009A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52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3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49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34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5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42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99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55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8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03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89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485F6-206C-453C-953F-A6FF14E755C2}" type="datetimeFigureOut">
              <a:rPr lang="ko-KR" altLang="en-US" smtClean="0"/>
              <a:t>2017-04-24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4.jpe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5.png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9.jpe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9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3032" y="1334511"/>
            <a:ext cx="5561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IoT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framework for Home using Raspberry Pi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15332" y="4592693"/>
            <a:ext cx="2060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ea typeface="LG PC" panose="02030504000101010101"/>
              </a:rPr>
              <a:t>Group 14</a:t>
            </a:r>
          </a:p>
          <a:p>
            <a:pPr algn="r"/>
            <a:r>
              <a:rPr lang="en-US" altLang="ko-KR" dirty="0">
                <a:ea typeface="LG PC" panose="02030504000101010101"/>
              </a:rPr>
              <a:t>Kim </a:t>
            </a:r>
            <a:r>
              <a:rPr lang="en-US" altLang="ko-KR" dirty="0" err="1">
                <a:ea typeface="LG PC" panose="02030504000101010101"/>
              </a:rPr>
              <a:t>Yeongjin</a:t>
            </a:r>
            <a:endParaRPr lang="en-US" altLang="ko-KR" dirty="0">
              <a:ea typeface="LG PC" panose="02030504000101010101"/>
            </a:endParaRPr>
          </a:p>
          <a:p>
            <a:pPr algn="r"/>
            <a:r>
              <a:rPr lang="en-US" altLang="ko-KR" dirty="0">
                <a:ea typeface="LG PC" panose="02030504000101010101"/>
              </a:rPr>
              <a:t>Park </a:t>
            </a:r>
            <a:r>
              <a:rPr lang="en-US" altLang="ko-KR" dirty="0" err="1">
                <a:ea typeface="LG PC" panose="02030504000101010101"/>
              </a:rPr>
              <a:t>Jino</a:t>
            </a:r>
            <a:endParaRPr lang="en-US" altLang="ko-KR" dirty="0">
              <a:ea typeface="LG PC" panose="02030504000101010101"/>
            </a:endParaRPr>
          </a:p>
          <a:p>
            <a:pPr algn="r"/>
            <a:r>
              <a:rPr lang="en-US" altLang="ko-KR" dirty="0">
                <a:ea typeface="LG PC" panose="02030504000101010101"/>
              </a:rPr>
              <a:t>Shin Yongmin</a:t>
            </a:r>
          </a:p>
          <a:p>
            <a:pPr algn="r"/>
            <a:r>
              <a:rPr lang="en-US" altLang="ko-KR" dirty="0">
                <a:ea typeface="LG PC" panose="02030504000101010101"/>
              </a:rPr>
              <a:t>Jung </a:t>
            </a:r>
            <a:r>
              <a:rPr lang="en-US" altLang="ko-KR" dirty="0" err="1">
                <a:ea typeface="LG PC" panose="02030504000101010101"/>
              </a:rPr>
              <a:t>hoonsik</a:t>
            </a:r>
            <a:endParaRPr lang="ko-KR" altLang="en-US" dirty="0">
              <a:ea typeface="LG PC" panose="02030504000101010101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39327" y="1392700"/>
            <a:ext cx="0" cy="111934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 PC" panose="02030504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18712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38" y="4100595"/>
            <a:ext cx="1918797" cy="191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5" y="1120415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19619" y="2982102"/>
            <a:ext cx="6578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1. Set PIR Sensor and camera front the door.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2. If the motion is detected take a picture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3. Raspberry pi send picture to user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450641" y="5160300"/>
            <a:ext cx="105954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442014" y="2196819"/>
            <a:ext cx="68163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Send picture, when door </a:t>
            </a:r>
            <a:r>
              <a:rPr lang="en-US" altLang="ko-KR" sz="3200" dirty="0" err="1">
                <a:latin typeface="LG PC" panose="02030504000101010101" pitchFamily="18" charset="-127"/>
                <a:ea typeface="LG PC" panose="02030504000101010101" pitchFamily="18" charset="-127"/>
              </a:rPr>
              <a:t>openes</a:t>
            </a:r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pir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88" y="2643952"/>
            <a:ext cx="1852406" cy="138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44" y="4603088"/>
            <a:ext cx="1114425" cy="1114425"/>
          </a:xfrm>
          <a:prstGeom prst="rect">
            <a:avLst/>
          </a:prstGeom>
        </p:spPr>
      </p:pic>
      <p:cxnSp>
        <p:nvCxnSpPr>
          <p:cNvPr id="36" name="직선 연결선 35"/>
          <p:cNvCxnSpPr>
            <a:cxnSpLocks/>
          </p:cNvCxnSpPr>
          <p:nvPr/>
        </p:nvCxnSpPr>
        <p:spPr>
          <a:xfrm flipH="1" flipV="1">
            <a:off x="2858704" y="3459854"/>
            <a:ext cx="471932" cy="522866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211378" y="1993620"/>
            <a:ext cx="0" cy="78528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6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5" y="1120415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19619" y="2982102"/>
            <a:ext cx="6578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1. Measure the temperature and humidity, and show it in web.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42014" y="2196819"/>
            <a:ext cx="68163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Temperature and Humidity</a:t>
            </a:r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211378" y="1993620"/>
            <a:ext cx="0" cy="78528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404" y="2675087"/>
            <a:ext cx="1844485" cy="11207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11" y="4637541"/>
            <a:ext cx="2112149" cy="1214546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2238646" y="3879891"/>
            <a:ext cx="0" cy="78528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8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78131" y="201998"/>
            <a:ext cx="1839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Ⅲ.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Progress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56" y="1100325"/>
            <a:ext cx="3366755" cy="49262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15506" y="3108203"/>
            <a:ext cx="38025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LG PC" panose="02030504000101010101" pitchFamily="18" charset="-127"/>
                <a:ea typeface="LG PC" panose="02030504000101010101" pitchFamily="18" charset="-127"/>
              </a:rPr>
              <a:t>Equipment Order</a:t>
            </a:r>
          </a:p>
        </p:txBody>
      </p:sp>
    </p:spTree>
    <p:extLst>
      <p:ext uri="{BB962C8B-B14F-4D97-AF65-F5344CB8AC3E}">
        <p14:creationId xmlns:p14="http://schemas.microsoft.com/office/powerpoint/2010/main" val="237963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2052" name="Picture 4" descr="androi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775" y="1431724"/>
            <a:ext cx="3163546" cy="315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642374" y="4987358"/>
            <a:ext cx="20473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Android</a:t>
            </a:r>
          </a:p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Korean / English / </a:t>
            </a:r>
          </a:p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Japanese / Chinese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886029" y="4591613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Voice Control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78131" y="201998"/>
            <a:ext cx="1839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Ⅲ. Progress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63" y="993609"/>
            <a:ext cx="2300663" cy="25343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899" y="3924932"/>
            <a:ext cx="4558327" cy="197685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900" y="956210"/>
            <a:ext cx="2105025" cy="257175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76" b="89941" l="0" r="97000">
                        <a14:foregroundMark x1="333" y1="46746" x2="12000" y2="51479"/>
                        <a14:foregroundMark x1="93000" y1="43195" x2="93000" y2="43195"/>
                        <a14:foregroundMark x1="94000" y1="42604" x2="94333" y2="43195"/>
                        <a14:foregroundMark x1="97000" y1="44379" x2="97000" y2="44379"/>
                        <a14:foregroundMark x1="50667" y1="52663" x2="55667" y2="53254"/>
                        <a14:foregroundMark x1="47000" y1="47929" x2="55000" y2="37278"/>
                        <a14:foregroundMark x1="45000" y1="49704" x2="62333" y2="43787"/>
                        <a14:foregroundMark x1="62333" y1="43787" x2="63667" y2="41420"/>
                        <a14:foregroundMark x1="75000" y1="41420" x2="86333" y2="41420"/>
                        <a14:foregroundMark x1="87667" y1="41420" x2="71667" y2="52071"/>
                        <a14:foregroundMark x1="71667" y1="52071" x2="55333" y2="55030"/>
                        <a14:foregroundMark x1="29000" y1="60355" x2="39333" y2="57396"/>
                        <a14:foregroundMark x1="9667" y1="68047" x2="17667" y2="59763"/>
                        <a14:foregroundMark x1="14333" y1="40828" x2="14333" y2="40828"/>
                        <a14:foregroundMark x1="17333" y1="40237" x2="17333" y2="40237"/>
                        <a14:foregroundMark x1="1667" y1="44379" x2="96000" y2="26036"/>
                        <a14:foregroundMark x1="94000" y1="24260" x2="86000" y2="26036"/>
                        <a14:foregroundMark x1="81000" y1="26036" x2="25667" y2="48521"/>
                        <a14:foregroundMark x1="25667" y1="48521" x2="4667" y2="45562"/>
                        <a14:foregroundMark x1="2333" y1="45562" x2="28667" y2="36686"/>
                        <a14:foregroundMark x1="22000" y1="42012" x2="60333" y2="32544"/>
                        <a14:foregroundMark x1="46333" y1="34320" x2="333" y2="38462"/>
                        <a14:foregroundMark x1="667" y1="40237" x2="28667" y2="40237"/>
                        <a14:foregroundMark x1="28667" y1="40237" x2="84667" y2="35503"/>
                        <a14:foregroundMark x1="40667" y1="43787" x2="52667" y2="31953"/>
                        <a14:foregroundMark x1="37667" y1="39645" x2="77333" y2="30178"/>
                        <a14:foregroundMark x1="40333" y1="34320" x2="71000" y2="27811"/>
                        <a14:foregroundMark x1="73000" y1="31953" x2="91000" y2="29586"/>
                        <a14:foregroundMark x1="91000" y1="29586" x2="92667" y2="29586"/>
                        <a14:foregroundMark x1="95333" y1="26627" x2="95333" y2="33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90410">
            <a:off x="1537809" y="2340439"/>
            <a:ext cx="28575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0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8" y="2904890"/>
            <a:ext cx="3134678" cy="2933274"/>
          </a:xfrm>
          <a:prstGeom prst="rect">
            <a:avLst/>
          </a:prstGeom>
        </p:spPr>
      </p:pic>
      <p:pic>
        <p:nvPicPr>
          <p:cNvPr id="2050" name="Picture 2" descr="pir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62" y="1911612"/>
            <a:ext cx="1852406" cy="138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83" y="2085906"/>
            <a:ext cx="752475" cy="1571625"/>
          </a:xfrm>
          <a:prstGeom prst="rect">
            <a:avLst/>
          </a:prstGeom>
        </p:spPr>
      </p:pic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2" y="1152511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52" y="2085906"/>
            <a:ext cx="1114425" cy="111442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19619" y="2982102"/>
            <a:ext cx="6578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Using PIR sensor PI recognize human’s body, turn on lamp.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Using PIR sensor, Pi recognize human’s body, and If there is no person through camera turn off lamp.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442015" y="2196819"/>
            <a:ext cx="60664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Franklin Gothic Demi" panose="020B0703020102020204" pitchFamily="34" charset="0"/>
                <a:ea typeface="HY헤드라인M" panose="02030600000101010101" pitchFamily="18" charset="-127"/>
              </a:rPr>
              <a:t>Turn on Fluorescent lamp</a:t>
            </a:r>
            <a:endParaRPr lang="ko-KR" altLang="en-US" sz="3200" dirty="0">
              <a:latin typeface="Franklin Gothic Demi" panose="020B0703020102020204" pitchFamily="34" charset="0"/>
              <a:ea typeface="HY헤드라인M" panose="02030600000101010101" pitchFamily="18" charset="-127"/>
            </a:endParaRPr>
          </a:p>
          <a:p>
            <a:endParaRPr lang="ko-KR" altLang="en-US" sz="3200" dirty="0">
              <a:latin typeface="Franklin Gothic Demi" panose="020B0703020102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78131" y="201998"/>
            <a:ext cx="1839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Progress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76" b="89941" l="0" r="97000">
                        <a14:foregroundMark x1="333" y1="46746" x2="12000" y2="51479"/>
                        <a14:foregroundMark x1="93000" y1="43195" x2="93000" y2="43195"/>
                        <a14:foregroundMark x1="94000" y1="42604" x2="94333" y2="43195"/>
                        <a14:foregroundMark x1="97000" y1="44379" x2="97000" y2="44379"/>
                        <a14:foregroundMark x1="50667" y1="52663" x2="55667" y2="53254"/>
                        <a14:foregroundMark x1="47000" y1="47929" x2="55000" y2="37278"/>
                        <a14:foregroundMark x1="45000" y1="49704" x2="62333" y2="43787"/>
                        <a14:foregroundMark x1="62333" y1="43787" x2="63667" y2="41420"/>
                        <a14:foregroundMark x1="75000" y1="41420" x2="86333" y2="41420"/>
                        <a14:foregroundMark x1="87667" y1="41420" x2="71667" y2="52071"/>
                        <a14:foregroundMark x1="71667" y1="52071" x2="55333" y2="55030"/>
                        <a14:foregroundMark x1="29000" y1="60355" x2="39333" y2="57396"/>
                        <a14:foregroundMark x1="9667" y1="68047" x2="17667" y2="59763"/>
                        <a14:foregroundMark x1="14333" y1="40828" x2="14333" y2="40828"/>
                        <a14:foregroundMark x1="17333" y1="40237" x2="17333" y2="40237"/>
                        <a14:foregroundMark x1="1667" y1="44379" x2="96000" y2="26036"/>
                        <a14:foregroundMark x1="94000" y1="24260" x2="86000" y2="26036"/>
                        <a14:foregroundMark x1="81000" y1="26036" x2="25667" y2="48521"/>
                        <a14:foregroundMark x1="25667" y1="48521" x2="4667" y2="45562"/>
                        <a14:foregroundMark x1="2333" y1="45562" x2="28667" y2="36686"/>
                        <a14:foregroundMark x1="22000" y1="42012" x2="60333" y2="32544"/>
                        <a14:foregroundMark x1="46333" y1="34320" x2="333" y2="38462"/>
                        <a14:foregroundMark x1="667" y1="40237" x2="28667" y2="40237"/>
                        <a14:foregroundMark x1="28667" y1="40237" x2="84667" y2="35503"/>
                        <a14:foregroundMark x1="40667" y1="43787" x2="52667" y2="31953"/>
                        <a14:foregroundMark x1="37667" y1="39645" x2="77333" y2="30178"/>
                        <a14:foregroundMark x1="40333" y1="34320" x2="71000" y2="27811"/>
                        <a14:foregroundMark x1="73000" y1="31953" x2="91000" y2="29586"/>
                        <a14:foregroundMark x1="91000" y1="29586" x2="92667" y2="29586"/>
                        <a14:foregroundMark x1="95333" y1="26627" x2="95333" y2="33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90410">
            <a:off x="437222" y="2707751"/>
            <a:ext cx="28575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2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video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60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video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50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19134" y="3244334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50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60" y="137160"/>
            <a:ext cx="8768080" cy="65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02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82" y="2173249"/>
            <a:ext cx="2059655" cy="3792852"/>
          </a:xfrm>
          <a:prstGeom prst="rect">
            <a:avLst/>
          </a:prstGeom>
        </p:spPr>
      </p:pic>
      <p:pic>
        <p:nvPicPr>
          <p:cNvPr id="3074" name="Picture 2" descr="적외선 le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731432"/>
            <a:ext cx="1932936" cy="193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4" y="1107382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5119619" y="3102102"/>
            <a:ext cx="6578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User Set IR data at Raspberry Pi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Control IR LED using Raspberry Pi using web or android app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442015" y="2196819"/>
            <a:ext cx="5934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Control </a:t>
            </a:r>
            <a:r>
              <a:rPr lang="ko-KR" altLang="en-US" sz="3200" dirty="0"/>
              <a:t>Home </a:t>
            </a:r>
            <a:r>
              <a:rPr lang="ko-KR" altLang="en-US" sz="3200" dirty="0" err="1"/>
              <a:t>Appliances</a:t>
            </a:r>
            <a:endParaRPr lang="ko-KR" altLang="en-US" sz="3200" dirty="0"/>
          </a:p>
          <a:p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78131" y="201998"/>
            <a:ext cx="1839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Progress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76" b="89941" l="0" r="97000">
                        <a14:foregroundMark x1="333" y1="46746" x2="12000" y2="51479"/>
                        <a14:foregroundMark x1="93000" y1="43195" x2="93000" y2="43195"/>
                        <a14:foregroundMark x1="94000" y1="42604" x2="94333" y2="43195"/>
                        <a14:foregroundMark x1="97000" y1="44379" x2="97000" y2="44379"/>
                        <a14:foregroundMark x1="50667" y1="52663" x2="55667" y2="53254"/>
                        <a14:foregroundMark x1="47000" y1="47929" x2="55000" y2="37278"/>
                        <a14:foregroundMark x1="45000" y1="49704" x2="62333" y2="43787"/>
                        <a14:foregroundMark x1="62333" y1="43787" x2="63667" y2="41420"/>
                        <a14:foregroundMark x1="75000" y1="41420" x2="86333" y2="41420"/>
                        <a14:foregroundMark x1="87667" y1="41420" x2="71667" y2="52071"/>
                        <a14:foregroundMark x1="71667" y1="52071" x2="55333" y2="55030"/>
                        <a14:foregroundMark x1="29000" y1="60355" x2="39333" y2="57396"/>
                        <a14:foregroundMark x1="9667" y1="68047" x2="17667" y2="59763"/>
                        <a14:foregroundMark x1="14333" y1="40828" x2="14333" y2="40828"/>
                        <a14:foregroundMark x1="17333" y1="40237" x2="17333" y2="40237"/>
                        <a14:foregroundMark x1="1667" y1="44379" x2="96000" y2="26036"/>
                        <a14:foregroundMark x1="94000" y1="24260" x2="86000" y2="26036"/>
                        <a14:foregroundMark x1="81000" y1="26036" x2="25667" y2="48521"/>
                        <a14:foregroundMark x1="25667" y1="48521" x2="4667" y2="45562"/>
                        <a14:foregroundMark x1="2333" y1="45562" x2="28667" y2="36686"/>
                        <a14:foregroundMark x1="22000" y1="42012" x2="60333" y2="32544"/>
                        <a14:foregroundMark x1="46333" y1="34320" x2="333" y2="38462"/>
                        <a14:foregroundMark x1="667" y1="40237" x2="28667" y2="40237"/>
                        <a14:foregroundMark x1="28667" y1="40237" x2="84667" y2="35503"/>
                        <a14:foregroundMark x1="40667" y1="43787" x2="52667" y2="31953"/>
                        <a14:foregroundMark x1="37667" y1="39645" x2="77333" y2="30178"/>
                        <a14:foregroundMark x1="40333" y1="34320" x2="71000" y2="27811"/>
                        <a14:foregroundMark x1="73000" y1="31953" x2="91000" y2="29586"/>
                        <a14:foregroundMark x1="91000" y1="29586" x2="92667" y2="29586"/>
                        <a14:foregroundMark x1="95333" y1="26627" x2="95333" y2="33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90410">
            <a:off x="476702" y="2629212"/>
            <a:ext cx="28575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2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23528" y="301001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CONTENTS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2161" y="1891703"/>
            <a:ext cx="8390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Ⅰ. Purpose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Progressing 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Ⅲ. To do</a:t>
            </a:r>
          </a:p>
        </p:txBody>
      </p:sp>
    </p:spTree>
    <p:extLst>
      <p:ext uri="{BB962C8B-B14F-4D97-AF65-F5344CB8AC3E}">
        <p14:creationId xmlns:p14="http://schemas.microsoft.com/office/powerpoint/2010/main" val="1654250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46" y="2579802"/>
            <a:ext cx="2291745" cy="3632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2272071"/>
            <a:ext cx="1723741" cy="104741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0" y="1055697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5119619" y="3102102"/>
            <a:ext cx="6578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User Set IR data at Raspberry Pi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Control IR LED using Raspberry Pi using web or android app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442015" y="2196819"/>
            <a:ext cx="5934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Temperature, Humidity</a:t>
            </a:r>
            <a:endParaRPr lang="ko-KR" altLang="en-US" sz="3200" dirty="0"/>
          </a:p>
          <a:p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78131" y="201998"/>
            <a:ext cx="1839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Progress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76" b="89941" l="0" r="97000">
                        <a14:foregroundMark x1="333" y1="46746" x2="12000" y2="51479"/>
                        <a14:foregroundMark x1="93000" y1="43195" x2="93000" y2="43195"/>
                        <a14:foregroundMark x1="94000" y1="42604" x2="94333" y2="43195"/>
                        <a14:foregroundMark x1="97000" y1="44379" x2="97000" y2="44379"/>
                        <a14:foregroundMark x1="50667" y1="52663" x2="55667" y2="53254"/>
                        <a14:foregroundMark x1="47000" y1="47929" x2="55000" y2="37278"/>
                        <a14:foregroundMark x1="45000" y1="49704" x2="62333" y2="43787"/>
                        <a14:foregroundMark x1="62333" y1="43787" x2="63667" y2="41420"/>
                        <a14:foregroundMark x1="75000" y1="41420" x2="86333" y2="41420"/>
                        <a14:foregroundMark x1="87667" y1="41420" x2="71667" y2="52071"/>
                        <a14:foregroundMark x1="71667" y1="52071" x2="55333" y2="55030"/>
                        <a14:foregroundMark x1="29000" y1="60355" x2="39333" y2="57396"/>
                        <a14:foregroundMark x1="9667" y1="68047" x2="17667" y2="59763"/>
                        <a14:foregroundMark x1="14333" y1="40828" x2="14333" y2="40828"/>
                        <a14:foregroundMark x1="17333" y1="40237" x2="17333" y2="40237"/>
                        <a14:foregroundMark x1="1667" y1="44379" x2="96000" y2="26036"/>
                        <a14:foregroundMark x1="94000" y1="24260" x2="86000" y2="26036"/>
                        <a14:foregroundMark x1="81000" y1="26036" x2="25667" y2="48521"/>
                        <a14:foregroundMark x1="25667" y1="48521" x2="4667" y2="45562"/>
                        <a14:foregroundMark x1="2333" y1="45562" x2="28667" y2="36686"/>
                        <a14:foregroundMark x1="22000" y1="42012" x2="60333" y2="32544"/>
                        <a14:foregroundMark x1="46333" y1="34320" x2="333" y2="38462"/>
                        <a14:foregroundMark x1="667" y1="40237" x2="28667" y2="40237"/>
                        <a14:foregroundMark x1="28667" y1="40237" x2="84667" y2="35503"/>
                        <a14:foregroundMark x1="40667" y1="43787" x2="52667" y2="31953"/>
                        <a14:foregroundMark x1="37667" y1="39645" x2="77333" y2="30178"/>
                        <a14:foregroundMark x1="40333" y1="34320" x2="71000" y2="27811"/>
                        <a14:foregroundMark x1="73000" y1="31953" x2="91000" y2="29586"/>
                        <a14:foregroundMark x1="91000" y1="29586" x2="92667" y2="29586"/>
                        <a14:foregroundMark x1="95333" y1="26627" x2="95333" y2="33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90410">
            <a:off x="572759" y="2514620"/>
            <a:ext cx="28575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30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19134" y="3244334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458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131" y="201998"/>
            <a:ext cx="1839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Progress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73" y="1198271"/>
            <a:ext cx="5808730" cy="3678530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6979920" y="5362260"/>
            <a:ext cx="4373880" cy="6454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교수님 면담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1913786"/>
            <a:ext cx="5205970" cy="2149202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739572" y="5362260"/>
            <a:ext cx="4373880" cy="6454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/>
              <a:t>Github</a:t>
            </a:r>
            <a:r>
              <a:rPr lang="en-US" altLang="ko-KR" sz="3200" dirty="0"/>
              <a:t> </a:t>
            </a:r>
            <a:r>
              <a:rPr lang="ko-KR" altLang="en-US" sz="3200" dirty="0"/>
              <a:t>현황</a:t>
            </a:r>
          </a:p>
        </p:txBody>
      </p:sp>
    </p:spTree>
    <p:extLst>
      <p:ext uri="{BB962C8B-B14F-4D97-AF65-F5344CB8AC3E}">
        <p14:creationId xmlns:p14="http://schemas.microsoft.com/office/powerpoint/2010/main" val="116910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131" y="201998"/>
            <a:ext cx="1839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Progress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28" y="1011265"/>
            <a:ext cx="2871208" cy="5104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7" y="1011264"/>
            <a:ext cx="2871208" cy="51043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5897" y="1011265"/>
            <a:ext cx="2871208" cy="51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7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131" y="201998"/>
            <a:ext cx="1839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Progress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8062" y="881006"/>
            <a:ext cx="3079809" cy="547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5396" y="881006"/>
            <a:ext cx="3416075" cy="54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06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315768" y="1719891"/>
            <a:ext cx="3567429" cy="3567429"/>
          </a:xfrm>
          <a:prstGeom prst="ellipse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1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31" y="962247"/>
            <a:ext cx="1515285" cy="15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indow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98" y="660470"/>
            <a:ext cx="2138965" cy="213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839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Progress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146" y="903761"/>
            <a:ext cx="1854598" cy="17135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961" y="3915954"/>
            <a:ext cx="2160476" cy="13713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749" y="4686770"/>
            <a:ext cx="2924599" cy="11198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332" y="4035516"/>
            <a:ext cx="2619375" cy="1743075"/>
          </a:xfrm>
          <a:prstGeom prst="rect">
            <a:avLst/>
          </a:prstGeom>
        </p:spPr>
      </p:pic>
      <p:sp>
        <p:nvSpPr>
          <p:cNvPr id="4" name="십자형 3"/>
          <p:cNvSpPr/>
          <p:nvPr/>
        </p:nvSpPr>
        <p:spPr>
          <a:xfrm>
            <a:off x="4315768" y="1719892"/>
            <a:ext cx="3567429" cy="3567428"/>
          </a:xfrm>
          <a:prstGeom prst="plus">
            <a:avLst>
              <a:gd name="adj" fmla="val 432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0" y="3251197"/>
            <a:ext cx="121920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0" y="3744683"/>
            <a:ext cx="121920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834739" y="712527"/>
            <a:ext cx="0" cy="5702128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342740" y="712527"/>
            <a:ext cx="3" cy="5818772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98" y="3105834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1438352" y="2591055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status classification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764043" y="2364364"/>
            <a:ext cx="1003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Window,</a:t>
            </a:r>
          </a:p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Door 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6637217" y="252534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Blind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4582264" y="3937041"/>
            <a:ext cx="136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Fluorescent lamp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6355169" y="3937041"/>
            <a:ext cx="1349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Home </a:t>
            </a:r>
            <a:r>
              <a:rPr lang="ko-KR" altLang="en-US" dirty="0" err="1"/>
              <a:t>Appliances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9377575" y="2591055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Raise / Lower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07865" y="5630358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Turn on / Turn off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51731" y="5736503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Control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42740" y="3744683"/>
            <a:ext cx="5557907" cy="2535093"/>
          </a:xfrm>
          <a:prstGeom prst="rect">
            <a:avLst/>
          </a:prstGeom>
          <a:solidFill>
            <a:schemeClr val="tx1">
              <a:lumMod val="65000"/>
              <a:lumOff val="3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90557" y="3744683"/>
            <a:ext cx="5557907" cy="253509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90557" y="758802"/>
            <a:ext cx="5557907" cy="253509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616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78131" y="201998"/>
            <a:ext cx="1445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Ⅳ.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To do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09147"/>
              </p:ext>
            </p:extLst>
          </p:nvPr>
        </p:nvGraphicFramePr>
        <p:xfrm>
          <a:off x="162044" y="1334094"/>
          <a:ext cx="11906895" cy="469762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488350">
                  <a:extLst>
                    <a:ext uri="{9D8B030D-6E8A-4147-A177-3AD203B41FA5}">
                      <a16:colId xmlns:a16="http://schemas.microsoft.com/office/drawing/2014/main" val="3211599788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4287031596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2773285809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1688140732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889280529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721124391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145102039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541270789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4200152699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1792293876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1870571875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843808760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2016276568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263228038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715582237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511297668"/>
                    </a:ext>
                  </a:extLst>
                </a:gridCol>
              </a:tblGrid>
              <a:tr h="503362"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1week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2weeks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3weeks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4weeks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5weeks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6weeks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7weeks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8weeks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9weeks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10weeks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11weeks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12weeks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13weeks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14weeks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15</a:t>
                      </a:r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740028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Team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 building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174933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Subject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 Confirm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721834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Equipment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 order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886405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Develop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 Smart Home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156272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Mid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 Presentation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90215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Connect </a:t>
                      </a:r>
                      <a:r>
                        <a:rPr lang="en-US" altLang="ko-KR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Voice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 Control</a:t>
                      </a:r>
                    </a:p>
                    <a:p>
                      <a:pPr algn="l" fontAlgn="ctr"/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With System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276995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Prototype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 Test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1914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Final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 Presentation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72805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056582" y="1828800"/>
            <a:ext cx="5012357" cy="4202923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03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6388" y="3026620"/>
            <a:ext cx="371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Thank You!</a:t>
            </a:r>
            <a:endParaRPr lang="ko-KR" altLang="en-US" sz="60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235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78131" y="201998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Ⅰ.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Purpose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1" y="1985696"/>
            <a:ext cx="5472726" cy="3362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22473" y="161636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415457" y="2081091"/>
            <a:ext cx="53630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200" dirty="0">
                <a:latin typeface="LG PC" panose="02030504000101010101" pitchFamily="18" charset="-127"/>
                <a:ea typeface="LG PC" panose="02030504000101010101" pitchFamily="18" charset="-127"/>
              </a:rPr>
              <a:t>Applying sensors to objects, delivering data in real time, enabling interaction with the Internet without help from humans</a:t>
            </a:r>
          </a:p>
          <a:p>
            <a:pPr marL="342900" indent="-342900">
              <a:buAutoNum type="arabicPeriod"/>
            </a:pPr>
            <a:r>
              <a:rPr lang="en-US" altLang="ko-KR" sz="2200" dirty="0">
                <a:latin typeface="LG PC" panose="02030504000101010101" pitchFamily="18" charset="-127"/>
                <a:ea typeface="LG PC" panose="02030504000101010101" pitchFamily="18" charset="-127"/>
              </a:rPr>
              <a:t>Control diversity sensor using raspberry pi</a:t>
            </a:r>
          </a:p>
          <a:p>
            <a:pPr marL="342900" indent="-342900">
              <a:buAutoNum type="arabicPeriod"/>
            </a:pPr>
            <a:r>
              <a:rPr lang="en-US" altLang="ko-KR" sz="2200" dirty="0">
                <a:latin typeface="LG PC" panose="02030504000101010101" pitchFamily="18" charset="-127"/>
                <a:ea typeface="LG PC" panose="02030504000101010101" pitchFamily="18" charset="-127"/>
              </a:rPr>
              <a:t>raspberry pi is controlled by web and app</a:t>
            </a:r>
          </a:p>
          <a:p>
            <a:pPr marL="342900" indent="-342900">
              <a:buAutoNum type="arabicPeriod"/>
            </a:pPr>
            <a:r>
              <a:rPr lang="en-US" altLang="ko-KR" sz="2200" dirty="0">
                <a:latin typeface="LG PC" panose="02030504000101010101" pitchFamily="18" charset="-127"/>
                <a:ea typeface="LG PC" panose="02030504000101010101" pitchFamily="18" charset="-127"/>
              </a:rPr>
              <a:t>Easy home control for the lives of modern people</a:t>
            </a:r>
          </a:p>
        </p:txBody>
      </p:sp>
    </p:spTree>
    <p:extLst>
      <p:ext uri="{BB962C8B-B14F-4D97-AF65-F5344CB8AC3E}">
        <p14:creationId xmlns:p14="http://schemas.microsoft.com/office/powerpoint/2010/main" val="280733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78131" y="201998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Ⅰ.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Purpose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2473" y="161636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202097" y="2843861"/>
            <a:ext cx="536301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200" dirty="0">
                <a:latin typeface="LG PC" panose="02030504000101010101" pitchFamily="18" charset="-127"/>
                <a:ea typeface="LG PC" panose="02030504000101010101" pitchFamily="18" charset="-127"/>
              </a:rPr>
              <a:t>Each function can be modularized so program is good to extensible</a:t>
            </a:r>
          </a:p>
          <a:p>
            <a:pPr marL="342900" indent="-342900">
              <a:buAutoNum type="arabicPeriod"/>
            </a:pPr>
            <a:r>
              <a:rPr lang="en-US" altLang="ko-KR" sz="2200" dirty="0">
                <a:latin typeface="LG PC" panose="02030504000101010101" pitchFamily="18" charset="-127"/>
                <a:ea typeface="LG PC" panose="02030504000101010101" pitchFamily="18" charset="-127"/>
              </a:rPr>
              <a:t>User, Developer are easy to use this program</a:t>
            </a:r>
          </a:p>
          <a:p>
            <a:pPr marL="342900" indent="-342900">
              <a:buAutoNum type="arabicPeriod"/>
            </a:pPr>
            <a:endParaRPr lang="en-US" altLang="ko-KR" sz="2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" name="AutoShape 12" descr="테트리스에 대한 이미지 검색결과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04022" y="854785"/>
            <a:ext cx="5127547" cy="5453230"/>
            <a:chOff x="811598" y="864100"/>
            <a:chExt cx="5127547" cy="5453230"/>
          </a:xfrm>
        </p:grpSpPr>
        <p:grpSp>
          <p:nvGrpSpPr>
            <p:cNvPr id="70" name="그룹 69"/>
            <p:cNvGrpSpPr/>
            <p:nvPr/>
          </p:nvGrpSpPr>
          <p:grpSpPr>
            <a:xfrm>
              <a:off x="2624668" y="1768185"/>
              <a:ext cx="1702521" cy="2983686"/>
              <a:chOff x="1178952" y="400050"/>
              <a:chExt cx="3461505" cy="6066326"/>
            </a:xfrm>
          </p:grpSpPr>
          <p:grpSp>
            <p:nvGrpSpPr>
              <p:cNvPr id="71" name="그룹 70"/>
              <p:cNvGrpSpPr/>
              <p:nvPr/>
            </p:nvGrpSpPr>
            <p:grpSpPr>
              <a:xfrm rot="16200000">
                <a:off x="744317" y="4325157"/>
                <a:ext cx="2575854" cy="1706584"/>
                <a:chOff x="540912" y="141666"/>
                <a:chExt cx="5190188" cy="3438661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540913" y="1893194"/>
                  <a:ext cx="1687133" cy="1687133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2292440" y="1893194"/>
                  <a:ext cx="1687133" cy="1687133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4043967" y="1893194"/>
                  <a:ext cx="1687133" cy="1687133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40912" y="141666"/>
                  <a:ext cx="1687133" cy="1687133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2048224" y="2140262"/>
                <a:ext cx="1706584" cy="1712442"/>
                <a:chOff x="6168980" y="129861"/>
                <a:chExt cx="3438661" cy="3450466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6168981" y="1893194"/>
                  <a:ext cx="1687133" cy="168713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7920508" y="1893194"/>
                  <a:ext cx="1687133" cy="168713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7920508" y="141665"/>
                  <a:ext cx="1687133" cy="168713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6168980" y="129861"/>
                  <a:ext cx="1687133" cy="168713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 rot="16200000">
                <a:off x="2496309" y="4322227"/>
                <a:ext cx="2575853" cy="1712442"/>
                <a:chOff x="540913" y="1893194"/>
                <a:chExt cx="5190187" cy="3450465"/>
              </a:xfrm>
            </p:grpSpPr>
            <p:sp>
              <p:nvSpPr>
                <p:cNvPr id="89" name="직사각형 88"/>
                <p:cNvSpPr/>
                <p:nvPr/>
              </p:nvSpPr>
              <p:spPr>
                <a:xfrm>
                  <a:off x="540913" y="1893194"/>
                  <a:ext cx="1687133" cy="1687133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2292440" y="1893194"/>
                  <a:ext cx="1687133" cy="1687133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4043967" y="1893194"/>
                  <a:ext cx="1687133" cy="1687133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543057" y="3656528"/>
                  <a:ext cx="1687132" cy="16871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 rot="16200000">
                <a:off x="-124953" y="3454216"/>
                <a:ext cx="3445124" cy="837312"/>
                <a:chOff x="5397591" y="3245744"/>
                <a:chExt cx="6941714" cy="1687133"/>
              </a:xfrm>
            </p:grpSpPr>
            <p:sp>
              <p:nvSpPr>
                <p:cNvPr id="85" name="직사각형 84"/>
                <p:cNvSpPr/>
                <p:nvPr/>
              </p:nvSpPr>
              <p:spPr>
                <a:xfrm>
                  <a:off x="7149118" y="3245744"/>
                  <a:ext cx="1687133" cy="168713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8900645" y="3245744"/>
                  <a:ext cx="1687133" cy="168713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10652172" y="3245744"/>
                  <a:ext cx="1687133" cy="168713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5397591" y="3245744"/>
                  <a:ext cx="1687133" cy="168713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그룹 74"/>
              <p:cNvGrpSpPr/>
              <p:nvPr/>
            </p:nvGrpSpPr>
            <p:grpSpPr>
              <a:xfrm rot="5400000">
                <a:off x="2474014" y="3473580"/>
                <a:ext cx="3483855" cy="837313"/>
                <a:chOff x="5397591" y="3245744"/>
                <a:chExt cx="7019754" cy="1687135"/>
              </a:xfrm>
            </p:grpSpPr>
            <p:sp>
              <p:nvSpPr>
                <p:cNvPr id="81" name="직사각형 80"/>
                <p:cNvSpPr/>
                <p:nvPr/>
              </p:nvSpPr>
              <p:spPr>
                <a:xfrm>
                  <a:off x="7149118" y="3245744"/>
                  <a:ext cx="1687133" cy="16871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8900645" y="3245744"/>
                  <a:ext cx="1687133" cy="16871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10730213" y="3245746"/>
                  <a:ext cx="1687132" cy="16871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5397591" y="3245744"/>
                  <a:ext cx="1687133" cy="16871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>
                <a:off x="2032244" y="400050"/>
                <a:ext cx="1706584" cy="1712442"/>
                <a:chOff x="6168980" y="129861"/>
                <a:chExt cx="3438661" cy="3450466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6168981" y="1893194"/>
                  <a:ext cx="1687133" cy="168713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7920508" y="1893194"/>
                  <a:ext cx="1687133" cy="168713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7920508" y="141665"/>
                  <a:ext cx="1687133" cy="168713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6168980" y="129861"/>
                  <a:ext cx="1687133" cy="168713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101" name="Picture 4" descr="raspberry pi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37" b="93883" l="5305" r="973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598" y="1531320"/>
              <a:ext cx="1294648" cy="873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7570" y="3100533"/>
              <a:ext cx="1171575" cy="876300"/>
            </a:xfrm>
            <a:prstGeom prst="rect">
              <a:avLst/>
            </a:prstGeom>
          </p:spPr>
        </p:pic>
        <p:pic>
          <p:nvPicPr>
            <p:cNvPr id="103" name="Picture 2" descr="pir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293" y="4928025"/>
              <a:ext cx="1852406" cy="13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 descr="적외선 led에 대한 이미지 검색결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557" y="4777418"/>
              <a:ext cx="1539912" cy="153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18393" y="864100"/>
              <a:ext cx="1114425" cy="1114425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2422" y="3100533"/>
              <a:ext cx="1131483" cy="1131483"/>
            </a:xfrm>
            <a:prstGeom prst="rect">
              <a:avLst/>
            </a:prstGeom>
          </p:spPr>
        </p:pic>
        <p:cxnSp>
          <p:nvCxnSpPr>
            <p:cNvPr id="107" name="직선 연결선 106"/>
            <p:cNvCxnSpPr>
              <a:cxnSpLocks/>
              <a:stCxn id="101" idx="3"/>
            </p:cNvCxnSpPr>
            <p:nvPr/>
          </p:nvCxnSpPr>
          <p:spPr>
            <a:xfrm>
              <a:off x="2106246" y="1967923"/>
              <a:ext cx="1289913" cy="106800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>
              <a:cxnSpLocks/>
            </p:cNvCxnSpPr>
            <p:nvPr/>
          </p:nvCxnSpPr>
          <p:spPr>
            <a:xfrm flipV="1">
              <a:off x="1812075" y="3271739"/>
              <a:ext cx="1015920" cy="2752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100" idx="2"/>
            </p:cNvCxnSpPr>
            <p:nvPr/>
          </p:nvCxnSpPr>
          <p:spPr>
            <a:xfrm flipH="1">
              <a:off x="2457450" y="4545956"/>
              <a:ext cx="579046" cy="8261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>
              <a:cxnSpLocks/>
            </p:cNvCxnSpPr>
            <p:nvPr/>
          </p:nvCxnSpPr>
          <p:spPr>
            <a:xfrm flipH="1">
              <a:off x="3479760" y="1531320"/>
              <a:ext cx="906134" cy="7045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cxnSpLocks/>
              <a:stCxn id="89" idx="2"/>
            </p:cNvCxnSpPr>
            <p:nvPr/>
          </p:nvCxnSpPr>
          <p:spPr>
            <a:xfrm>
              <a:off x="3896762" y="4545956"/>
              <a:ext cx="642891" cy="61418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>
              <a:cxnSpLocks/>
            </p:cNvCxnSpPr>
            <p:nvPr/>
          </p:nvCxnSpPr>
          <p:spPr>
            <a:xfrm>
              <a:off x="4118393" y="3260439"/>
              <a:ext cx="873120" cy="1814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091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315768" y="1719891"/>
            <a:ext cx="3567429" cy="3567429"/>
          </a:xfrm>
          <a:prstGeom prst="ellipse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1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31" y="962247"/>
            <a:ext cx="1515285" cy="15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indow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98" y="660470"/>
            <a:ext cx="2138965" cy="213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146" y="903761"/>
            <a:ext cx="1854598" cy="17135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961" y="3915954"/>
            <a:ext cx="2160476" cy="13713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749" y="4686770"/>
            <a:ext cx="2924599" cy="11198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332" y="4035516"/>
            <a:ext cx="2619375" cy="1743075"/>
          </a:xfrm>
          <a:prstGeom prst="rect">
            <a:avLst/>
          </a:prstGeom>
        </p:spPr>
      </p:pic>
      <p:sp>
        <p:nvSpPr>
          <p:cNvPr id="4" name="십자형 3"/>
          <p:cNvSpPr/>
          <p:nvPr/>
        </p:nvSpPr>
        <p:spPr>
          <a:xfrm>
            <a:off x="4315768" y="1719892"/>
            <a:ext cx="3567429" cy="3567428"/>
          </a:xfrm>
          <a:prstGeom prst="plus">
            <a:avLst>
              <a:gd name="adj" fmla="val 432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0" y="3251197"/>
            <a:ext cx="121920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0" y="3744683"/>
            <a:ext cx="121920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834739" y="712527"/>
            <a:ext cx="0" cy="5702128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342740" y="712527"/>
            <a:ext cx="3" cy="5818772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98" y="3105834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1438352" y="2591055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status classification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764043" y="2364364"/>
            <a:ext cx="1003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Window,</a:t>
            </a:r>
          </a:p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Door 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6637217" y="252534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Blind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4582264" y="3937041"/>
            <a:ext cx="136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Fluorescent lamp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6355169" y="3937041"/>
            <a:ext cx="1349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Home </a:t>
            </a:r>
            <a:r>
              <a:rPr lang="ko-KR" altLang="en-US" dirty="0" err="1"/>
              <a:t>Appliances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9377575" y="2591055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Raise / Lower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07865" y="5630358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Turn on / Turn off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51731" y="5736503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Control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07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27" y="4149744"/>
            <a:ext cx="1918797" cy="191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indo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5" y="3852496"/>
            <a:ext cx="2380572" cy="238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5" y="1120415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590" y="2976196"/>
            <a:ext cx="1171575" cy="876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19619" y="2982102"/>
            <a:ext cx="6578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1. Set FSR between window/door and frame.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2. Calculate pressure.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3. If calculated data over  standard value, window is open else, window is closed.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211378" y="1993620"/>
            <a:ext cx="0" cy="78528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78131" y="3459854"/>
            <a:ext cx="0" cy="78528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478131" y="3459854"/>
            <a:ext cx="105954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8" idx="0"/>
          </p:cNvCxnSpPr>
          <p:nvPr/>
        </p:nvCxnSpPr>
        <p:spPr>
          <a:xfrm>
            <a:off x="3600325" y="3459854"/>
            <a:ext cx="1" cy="68989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858703" y="3459854"/>
            <a:ext cx="73677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442014" y="2196819"/>
            <a:ext cx="6749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Window, Door status classification</a:t>
            </a:r>
            <a:r>
              <a:rPr lang="en-US" altLang="ko-KR" sz="3200" dirty="0"/>
              <a:t>.</a:t>
            </a:r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1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6719" y="3088031"/>
            <a:ext cx="1246029" cy="10191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51" y="1090342"/>
            <a:ext cx="1131483" cy="113148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7" y="1282010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034" y="3695633"/>
            <a:ext cx="2051910" cy="189589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832748" y="1645277"/>
            <a:ext cx="526776" cy="1080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2" idx="2"/>
          </p:cNvCxnSpPr>
          <p:nvPr/>
        </p:nvCxnSpPr>
        <p:spPr>
          <a:xfrm flipV="1">
            <a:off x="1615034" y="2221825"/>
            <a:ext cx="1373859" cy="137579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 flipV="1">
            <a:off x="1249052" y="2151630"/>
            <a:ext cx="23844" cy="104351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119619" y="2982102"/>
            <a:ext cx="6578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1. Set Illuminance Sensor at outside of blind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2. Calculate lux.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3. User determines the amount of light that raises and lowers the blinds over time.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4. Raspberry Pi control motor to raises or lower the blind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442015" y="2196819"/>
            <a:ext cx="5934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Raise or Lower Blind</a:t>
            </a:r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86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641" y="1208548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r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686" y="2511329"/>
            <a:ext cx="1852406" cy="138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16" y="2577773"/>
            <a:ext cx="1114425" cy="111442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490" y="4483788"/>
            <a:ext cx="2070426" cy="137777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119619" y="2982102"/>
            <a:ext cx="6578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Using PIR sensor PI recognize human’s body, turn on lamp.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Using PIR sensor, Pi recognize human’s body, and If there is no person through camera turn off lamp.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442015" y="2196819"/>
            <a:ext cx="6256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Turn on / off  Fluorescent lamp</a:t>
            </a:r>
            <a:endParaRPr lang="ko-KR" altLang="en-US" sz="3200" dirty="0"/>
          </a:p>
          <a:p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14" b="95704" l="3182" r="954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29" y="4557211"/>
            <a:ext cx="1355198" cy="1195038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 flipH="1" flipV="1">
            <a:off x="2104851" y="2086107"/>
            <a:ext cx="815462" cy="685066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450641" y="4992134"/>
            <a:ext cx="1239078" cy="3272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5" idx="0"/>
            <a:endCxn id="9" idx="2"/>
          </p:cNvCxnSpPr>
          <p:nvPr/>
        </p:nvCxnSpPr>
        <p:spPr>
          <a:xfrm flipV="1">
            <a:off x="893428" y="2081753"/>
            <a:ext cx="1204537" cy="247545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 flipV="1">
            <a:off x="870765" y="3558365"/>
            <a:ext cx="15777" cy="962135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5" idx="0"/>
          </p:cNvCxnSpPr>
          <p:nvPr/>
        </p:nvCxnSpPr>
        <p:spPr>
          <a:xfrm flipV="1">
            <a:off x="893428" y="3274037"/>
            <a:ext cx="1851861" cy="128317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85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적외선 le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6" y="1852873"/>
            <a:ext cx="1932936" cy="193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53" y="927313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0" y="4014575"/>
            <a:ext cx="2686050" cy="17049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05" y="4747304"/>
            <a:ext cx="3457575" cy="132397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119619" y="3102102"/>
            <a:ext cx="6578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User Set IR data at Raspberry Pi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Control IR LED using Raspberry Pi using web or android app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442015" y="2196819"/>
            <a:ext cx="5934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Control </a:t>
            </a:r>
            <a:r>
              <a:rPr lang="ko-KR" altLang="en-US" sz="3200" dirty="0"/>
              <a:t>Home </a:t>
            </a:r>
            <a:r>
              <a:rPr lang="ko-KR" altLang="en-US" sz="3200" dirty="0" err="1"/>
              <a:t>Appliances</a:t>
            </a:r>
            <a:endParaRPr lang="ko-KR" altLang="en-US" sz="3200" dirty="0"/>
          </a:p>
          <a:p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1935606" y="1800518"/>
            <a:ext cx="0" cy="39630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935606" y="3504117"/>
            <a:ext cx="0" cy="39630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53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704</Words>
  <Application>Microsoft Office PowerPoint</Application>
  <PresentationFormat>와이드스크린</PresentationFormat>
  <Paragraphs>190</Paragraphs>
  <Slides>27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HY헤드라인M</vt:lpstr>
      <vt:lpstr>LG PC</vt:lpstr>
      <vt:lpstr>맑은 고딕</vt:lpstr>
      <vt:lpstr>함초롬바탕</vt:lpstr>
      <vt:lpstr>Arial</vt:lpstr>
      <vt:lpstr>Franklin Gothic Demi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Yongmin Shin</dc:creator>
  <cp:lastModifiedBy>Yongmin Shin</cp:lastModifiedBy>
  <cp:revision>83</cp:revision>
  <dcterms:created xsi:type="dcterms:W3CDTF">2017-03-13T07:12:05Z</dcterms:created>
  <dcterms:modified xsi:type="dcterms:W3CDTF">2017-04-24T11:52:12Z</dcterms:modified>
</cp:coreProperties>
</file>